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1187" r:id="rId3"/>
    <p:sldId id="1176" r:id="rId4"/>
    <p:sldId id="1182" r:id="rId5"/>
    <p:sldId id="1177" r:id="rId6"/>
    <p:sldId id="1183" r:id="rId7"/>
    <p:sldId id="1184" r:id="rId8"/>
    <p:sldId id="1186" r:id="rId9"/>
    <p:sldId id="1185" r:id="rId10"/>
    <p:sldId id="392" r:id="rId11"/>
    <p:sldId id="393" r:id="rId12"/>
    <p:sldId id="1188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09"/>
    <p:restoredTop sz="94818"/>
  </p:normalViewPr>
  <p:slideViewPr>
    <p:cSldViewPr snapToGrid="0" snapToObjects="1">
      <p:cViewPr varScale="1">
        <p:scale>
          <a:sx n="132" d="100"/>
          <a:sy n="132" d="100"/>
        </p:scale>
        <p:origin x="16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3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En-Cz</a:t>
            </a:r>
            <a:endParaRPr lang="en-US" dirty="0"/>
          </a:p>
        </c:rich>
      </c:tx>
      <c:layout>
        <c:manualLayout>
          <c:xMode val="edge"/>
          <c:yMode val="edge"/>
          <c:x val="0.43093832789742298"/>
          <c:y val="0.17321544235592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3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Greedy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NLL ↓</c:v>
                </c:pt>
                <c:pt idx="1">
                  <c:v>BLEU ↑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26.49</c:v>
                </c:pt>
                <c:pt idx="1">
                  <c:v>16.66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CB-A349-A9AD-9B6FEF6410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NPAD+G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NLL ↓</c:v>
                </c:pt>
                <c:pt idx="1">
                  <c:v>BLEU ↑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23.01</c:v>
                </c:pt>
                <c:pt idx="1">
                  <c:v>18.03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CB-A349-A9AD-9B6FEF6410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Beam (5)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NLL ↓</c:v>
                </c:pt>
                <c:pt idx="1">
                  <c:v>BLEU ↑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22.81</c:v>
                </c:pt>
                <c:pt idx="1">
                  <c:v>18.559999999999999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CB-A349-A9AD-9B6FEF6410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Beam (10)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NLL ↓</c:v>
                </c:pt>
                <c:pt idx="1">
                  <c:v>BLEU ↑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22.44</c:v>
                </c:pt>
                <c:pt idx="1">
                  <c:v>18.59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CB-A349-A9AD-9B6FEF641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1196144"/>
        <c:axId val="1311198704"/>
      </c:barChart>
      <c:catAx>
        <c:axId val="131119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198704"/>
        <c:crosses val="autoZero"/>
        <c:auto val="1"/>
        <c:lblAlgn val="ctr"/>
        <c:lblOffset val="100"/>
        <c:noMultiLvlLbl val="0"/>
      </c:catAx>
      <c:valAx>
        <c:axId val="1311198704"/>
        <c:scaling>
          <c:orientation val="minMax"/>
          <c:max val="28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19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708496044289904"/>
          <c:y val="5.7789560219443703E-2"/>
          <c:w val="0.27473419918188402"/>
          <c:h val="0.5524664162149740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0EBAB-1E02-A541-8DEB-FD7C9F91B9D4}" type="datetimeFigureOut">
              <a:rPr lang="en-US" smtClean="0"/>
              <a:t>7/4/18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0D93-F86B-1648-A1C1-C78FB7ED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4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1D200-ED1B-634F-A059-BC8FA5AE376A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4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E5304-4154-D24F-842D-0A55E01A9CFC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6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AEA0-2E7D-8145-82D8-5603D5A6715C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7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661A-804F-3B4C-B9E2-A7190A6E7FC8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F2F7-541A-E74C-949D-D66E9BEEF81F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0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1734-FD6D-AF4D-AAB8-FC6BB0FB1CAD}" type="datetime1">
              <a:rPr lang="en-US" smtClean="0"/>
              <a:t>7/4/18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4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8FF85-58CF-684A-88FB-2A95ABE56185}" type="datetime1">
              <a:rPr lang="en-US" smtClean="0"/>
              <a:t>7/4/18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3A9F-2549-A34C-B9A8-CF826ED7DC9A}" type="datetime1">
              <a:rPr lang="en-US" smtClean="0"/>
              <a:t>7/4/18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1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CD24-DE10-DC46-8E55-954648BBB0DD}" type="datetime1">
              <a:rPr lang="en-US" smtClean="0"/>
              <a:t>7/4/18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7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206D-A87C-584D-B126-775E5168C34F}" type="datetime1">
              <a:rPr lang="en-US" smtClean="0"/>
              <a:t>7/4/18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1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6596-5ABF-394B-807B-14173199023F}" type="datetime1">
              <a:rPr lang="en-US" smtClean="0"/>
              <a:t>7/4/18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0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51279-44CB-CF44-A4B8-F95F942819C8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C4-358E-6644-8538-50C98844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Real-Time Translation</a:t>
            </a:r>
            <a:br>
              <a:rPr lang="en-US" dirty="0"/>
            </a:br>
            <a:r>
              <a:rPr lang="en-US" sz="4800" dirty="0"/>
              <a:t>Learning to Decode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6AFDC-418E-F64D-9DA6-1033A081F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Kyunghyun Cho</a:t>
            </a:r>
          </a:p>
          <a:p>
            <a:r>
              <a:rPr lang="en-US" dirty="0"/>
              <a:t>New York University </a:t>
            </a:r>
          </a:p>
          <a:p>
            <a:r>
              <a:rPr lang="en-US" dirty="0"/>
              <a:t>Courant Institute (Computer Science) and Center for Data Science</a:t>
            </a:r>
          </a:p>
          <a:p>
            <a:r>
              <a:rPr lang="en-US" dirty="0"/>
              <a:t>Facebook AI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98464C-BA2C-FA44-BA23-0633FE932B84}"/>
              </a:ext>
            </a:extLst>
          </p:cNvPr>
          <p:cNvSpPr txBox="1"/>
          <p:nvPr/>
        </p:nvSpPr>
        <p:spPr>
          <a:xfrm>
            <a:off x="2582923" y="5349875"/>
            <a:ext cx="702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Jiatao</a:t>
            </a:r>
            <a:r>
              <a:rPr lang="en-US" dirty="0"/>
              <a:t> Gu, Victor Li, Graham </a:t>
            </a:r>
            <a:r>
              <a:rPr lang="en-US" dirty="0" err="1"/>
              <a:t>Neubig</a:t>
            </a:r>
            <a:r>
              <a:rPr lang="en-US" dirty="0"/>
              <a:t>, Kyunghyun Cho.</a:t>
            </a:r>
          </a:p>
          <a:p>
            <a:r>
              <a:rPr lang="en-US" dirty="0"/>
              <a:t>Learning to translate in real-time with neural machine translation. EACL’17.</a:t>
            </a:r>
          </a:p>
        </p:txBody>
      </p:sp>
    </p:spTree>
    <p:extLst>
      <p:ext uri="{BB962C8B-B14F-4D97-AF65-F5344CB8AC3E}">
        <p14:creationId xmlns:p14="http://schemas.microsoft.com/office/powerpoint/2010/main" val="3176554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is difficult and expensive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92" y="1673625"/>
            <a:ext cx="10515600" cy="4351338"/>
          </a:xfrm>
        </p:spPr>
        <p:txBody>
          <a:bodyPr/>
          <a:lstStyle/>
          <a:p>
            <a:r>
              <a:rPr lang="en-US" dirty="0"/>
              <a:t>State space grows exponentially </a:t>
            </a:r>
            <a:r>
              <a:rPr lang="en-US" dirty="0" err="1"/>
              <a:t>w.r.t</a:t>
            </a:r>
            <a:r>
              <a:rPr lang="en-US" dirty="0"/>
              <a:t>. the (max) length of a sentence</a:t>
            </a:r>
          </a:p>
          <a:p>
            <a:pPr lvl="1"/>
            <a:r>
              <a:rPr lang="en-US" dirty="0"/>
              <a:t>                                          possible sentences with                                ,</a:t>
            </a:r>
          </a:p>
          <a:p>
            <a:pPr lvl="1"/>
            <a:r>
              <a:rPr lang="en-US" dirty="0"/>
              <a:t>No obvious way to reduce the search space: non-Markovian model</a:t>
            </a:r>
          </a:p>
          <a:p>
            <a:r>
              <a:rPr lang="en-US" dirty="0"/>
              <a:t>Cheap, approximate search is often too approximate</a:t>
            </a:r>
          </a:p>
          <a:p>
            <a:pPr lvl="1"/>
            <a:r>
              <a:rPr lang="en-US" dirty="0"/>
              <a:t>Greedy decoding: cheap, approximate search</a:t>
            </a:r>
          </a:p>
          <a:p>
            <a:pPr lvl="1"/>
            <a:r>
              <a:rPr lang="en-US" dirty="0"/>
              <a:t>Noisy, parallel approximate decoding (NPAD)</a:t>
            </a:r>
          </a:p>
          <a:p>
            <a:pPr lvl="1"/>
            <a:r>
              <a:rPr lang="en-US" dirty="0"/>
              <a:t>Beam search: expensive, approximate search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02" y="2135547"/>
            <a:ext cx="3048000" cy="354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227" y="2135547"/>
            <a:ext cx="2099844" cy="357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901" y="2201783"/>
            <a:ext cx="1815410" cy="224765"/>
          </a:xfrm>
          <a:prstGeom prst="rect">
            <a:avLst/>
          </a:prstGeom>
        </p:spPr>
      </p:pic>
      <p:graphicFrame>
        <p:nvGraphicFramePr>
          <p:cNvPr id="7" name="Chart 6"/>
          <p:cNvGraphicFramePr/>
          <p:nvPr>
            <p:extLst/>
          </p:nvPr>
        </p:nvGraphicFramePr>
        <p:xfrm>
          <a:off x="5833979" y="3455614"/>
          <a:ext cx="6209631" cy="3402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82981" y="6469822"/>
            <a:ext cx="407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(Cho, 2016 </a:t>
            </a:r>
            <a:r>
              <a:rPr lang="en-US"/>
              <a:t>horribly rejected from NIPS)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5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is difficult and expensive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92" y="1673625"/>
            <a:ext cx="11289634" cy="4642954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Is this what we want?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Decoding objectives are </a:t>
            </a:r>
            <a:r>
              <a:rPr lang="en-US" i="1" dirty="0"/>
              <a:t>not known</a:t>
            </a:r>
            <a:r>
              <a:rPr lang="en-US" dirty="0"/>
              <a:t> in advance</a:t>
            </a:r>
          </a:p>
          <a:p>
            <a:pPr lvl="1"/>
            <a:r>
              <a:rPr lang="en-US" dirty="0"/>
              <a:t>MT for real-time conversation: quality ↑ vs. delay ↓</a:t>
            </a:r>
          </a:p>
          <a:p>
            <a:pPr lvl="1"/>
            <a:r>
              <a:rPr lang="en-US" dirty="0"/>
              <a:t>MT for K-12 students: quality ↑ vs. text difficulty ↓</a:t>
            </a:r>
          </a:p>
          <a:p>
            <a:pPr lvl="1"/>
            <a:r>
              <a:rPr lang="en-US" dirty="0"/>
              <a:t>On-device translation: quality ↑ vs. computational complexity ↓</a:t>
            </a:r>
          </a:p>
          <a:p>
            <a:pPr lvl="1"/>
            <a:endParaRPr lang="en-US" dirty="0"/>
          </a:p>
          <a:p>
            <a:r>
              <a:rPr lang="en-US" dirty="0"/>
              <a:t>Even if so, little or no data available</a:t>
            </a:r>
          </a:p>
          <a:p>
            <a:pPr lvl="1"/>
            <a:r>
              <a:rPr lang="en-US" dirty="0"/>
              <a:t>Simultaneous interpretation: almost none with time stamps [He et al., 2016 NAACL]</a:t>
            </a:r>
          </a:p>
          <a:p>
            <a:pPr lvl="1"/>
            <a:r>
              <a:rPr lang="en-US" dirty="0"/>
              <a:t>Parallel corpora with controlled levels of difficulty: none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2094"/>
            <a:ext cx="3575201" cy="87709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6220327"/>
            <a:ext cx="10515600" cy="522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What can we do about it?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2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2CFA-50E2-4043-B31E-A20227D6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decode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B34F4-25E5-C74C-AF9D-E629CC40F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FDF00-539F-144E-A749-5735713A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9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619"/>
            <a:ext cx="10515600" cy="1325563"/>
          </a:xfrm>
        </p:spPr>
        <p:txBody>
          <a:bodyPr/>
          <a:lstStyle/>
          <a:p>
            <a:r>
              <a:rPr lang="en-US" dirty="0"/>
              <a:t>Neural network = Forgetting machine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0" y="3122364"/>
            <a:ext cx="2385131" cy="1585858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28" y="3287756"/>
            <a:ext cx="2385130" cy="1420466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28" y="1443109"/>
            <a:ext cx="2385130" cy="15858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83" y="2975680"/>
            <a:ext cx="2033337" cy="15046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83" y="1443109"/>
            <a:ext cx="2033337" cy="12109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446" y="2654065"/>
            <a:ext cx="1004866" cy="7749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445" y="1362857"/>
            <a:ext cx="1605190" cy="1187841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5" idx="3"/>
            <a:endCxn id="12" idx="1"/>
          </p:cNvCxnSpPr>
          <p:nvPr/>
        </p:nvCxnSpPr>
        <p:spPr>
          <a:xfrm flipV="1">
            <a:off x="2685921" y="2236038"/>
            <a:ext cx="787007" cy="1679255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11" idx="1"/>
          </p:cNvCxnSpPr>
          <p:nvPr/>
        </p:nvCxnSpPr>
        <p:spPr>
          <a:xfrm>
            <a:off x="2685921" y="3915293"/>
            <a:ext cx="787007" cy="8269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  <a:endCxn id="14" idx="1"/>
          </p:cNvCxnSpPr>
          <p:nvPr/>
        </p:nvCxnSpPr>
        <p:spPr>
          <a:xfrm flipV="1">
            <a:off x="5858058" y="2048587"/>
            <a:ext cx="776525" cy="1949402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13" idx="1"/>
          </p:cNvCxnSpPr>
          <p:nvPr/>
        </p:nvCxnSpPr>
        <p:spPr>
          <a:xfrm flipV="1">
            <a:off x="5858058" y="3728015"/>
            <a:ext cx="776525" cy="26997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3"/>
            <a:endCxn id="15" idx="1"/>
          </p:cNvCxnSpPr>
          <p:nvPr/>
        </p:nvCxnSpPr>
        <p:spPr>
          <a:xfrm flipV="1">
            <a:off x="8667920" y="3041535"/>
            <a:ext cx="776526" cy="68648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6" idx="1"/>
          </p:cNvCxnSpPr>
          <p:nvPr/>
        </p:nvCxnSpPr>
        <p:spPr>
          <a:xfrm flipV="1">
            <a:off x="8667920" y="1956778"/>
            <a:ext cx="776525" cy="1771237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049635" y="2654065"/>
            <a:ext cx="1078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Panda?</a:t>
            </a:r>
          </a:p>
          <a:p>
            <a:r>
              <a:rPr lang="en-US" sz="2000" dirty="0"/>
              <a:t>- Yes</a:t>
            </a:r>
          </a:p>
          <a:p>
            <a:r>
              <a:rPr lang="en-US" sz="2000" dirty="0"/>
              <a:t>- No</a:t>
            </a:r>
          </a:p>
        </p:txBody>
      </p:sp>
      <p:cxnSp>
        <p:nvCxnSpPr>
          <p:cNvPr id="39" name="Straight Arrow Connector 38"/>
          <p:cNvCxnSpPr>
            <a:stCxn id="15" idx="3"/>
            <a:endCxn id="37" idx="1"/>
          </p:cNvCxnSpPr>
          <p:nvPr/>
        </p:nvCxnSpPr>
        <p:spPr>
          <a:xfrm>
            <a:off x="10449312" y="3041535"/>
            <a:ext cx="600323" cy="120362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/>
          <p:cNvSpPr txBox="1">
            <a:spLocks/>
          </p:cNvSpPr>
          <p:nvPr/>
        </p:nvSpPr>
        <p:spPr>
          <a:xfrm>
            <a:off x="417092" y="4989243"/>
            <a:ext cx="11289634" cy="172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deep neural net iteratively disentangles relevant and irrelevant features</a:t>
            </a:r>
          </a:p>
          <a:p>
            <a:r>
              <a:rPr lang="en-US" dirty="0"/>
              <a:t>Irrelevant features are discarded as information propagates</a:t>
            </a:r>
          </a:p>
          <a:p>
            <a:r>
              <a:rPr lang="en-US" dirty="0"/>
              <a:t>In other words, </a:t>
            </a:r>
            <a:r>
              <a:rPr lang="en-US" i="1" dirty="0"/>
              <a:t>hidden layers contain rich info beyond the task</a:t>
            </a:r>
            <a:r>
              <a:rPr lang="en-US" dirty="0"/>
              <a:t>!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7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85"/>
            <a:ext cx="10515600" cy="1325563"/>
          </a:xfrm>
        </p:spPr>
        <p:txBody>
          <a:bodyPr/>
          <a:lstStyle/>
          <a:p>
            <a:r>
              <a:rPr lang="en-US" dirty="0"/>
              <a:t>Exploiting the hidden activation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36073"/>
            <a:ext cx="10904621" cy="4351338"/>
          </a:xfrm>
        </p:spPr>
        <p:txBody>
          <a:bodyPr/>
          <a:lstStyle/>
          <a:p>
            <a:r>
              <a:rPr lang="en-US" dirty="0"/>
              <a:t>What is captured by the hidden layers?</a:t>
            </a:r>
          </a:p>
          <a:p>
            <a:pPr lvl="1"/>
            <a:r>
              <a:rPr lang="en-US" dirty="0"/>
              <a:t>Deep Visualization: Edges/corners → textures → object parts → entire objects [</a:t>
            </a:r>
            <a:r>
              <a:rPr lang="en-US" dirty="0" err="1"/>
              <a:t>Zeiler&amp;Fergus</a:t>
            </a:r>
            <a:r>
              <a:rPr lang="en-US" dirty="0"/>
              <a:t>, 2014 ECCV; </a:t>
            </a:r>
            <a:r>
              <a:rPr lang="en-US" dirty="0" err="1"/>
              <a:t>Yosinski</a:t>
            </a:r>
            <a:r>
              <a:rPr lang="en-US" dirty="0"/>
              <a:t> et al., 2016 DL; and many more]</a:t>
            </a:r>
          </a:p>
          <a:p>
            <a:pPr lvl="1"/>
            <a:r>
              <a:rPr lang="en-US" dirty="0"/>
              <a:t>Long-range dependency: closing brackets, agreement, </a:t>
            </a:r>
            <a:r>
              <a:rPr lang="mr-IN" dirty="0"/>
              <a:t>…</a:t>
            </a:r>
            <a:r>
              <a:rPr lang="en-US" dirty="0"/>
              <a:t> [</a:t>
            </a:r>
            <a:r>
              <a:rPr lang="en-US" dirty="0" err="1"/>
              <a:t>Karpathy</a:t>
            </a:r>
            <a:r>
              <a:rPr lang="en-US" dirty="0"/>
              <a:t> et al., 2015 </a:t>
            </a:r>
            <a:r>
              <a:rPr lang="en-US" dirty="0" err="1"/>
              <a:t>arXiv</a:t>
            </a:r>
            <a:r>
              <a:rPr lang="en-US" dirty="0"/>
              <a:t>; Tran et al., 2016 NAACL]</a:t>
            </a:r>
          </a:p>
          <a:p>
            <a:pPr lvl="1"/>
            <a:r>
              <a:rPr lang="en-US" dirty="0"/>
              <a:t>Sentiment! [Radford et al., 2017 </a:t>
            </a:r>
            <a:r>
              <a:rPr lang="en-US" dirty="0" err="1"/>
              <a:t>OpenAI</a:t>
            </a:r>
            <a:r>
              <a:rPr lang="en-US" dirty="0"/>
              <a:t>]</a:t>
            </a:r>
          </a:p>
          <a:p>
            <a:r>
              <a:rPr lang="en-US" dirty="0"/>
              <a:t>Fairly limited understanding </a:t>
            </a:r>
            <a:r>
              <a:rPr lang="en-US" i="1" dirty="0"/>
              <a:t>especially </a:t>
            </a:r>
            <a:r>
              <a:rPr lang="en-US" dirty="0"/>
              <a:t>with text</a:t>
            </a:r>
          </a:p>
          <a:p>
            <a:r>
              <a:rPr lang="en-US" dirty="0"/>
              <a:t>Why? </a:t>
            </a:r>
          </a:p>
          <a:p>
            <a:pPr lvl="1"/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7334" y="3188369"/>
            <a:ext cx="4658072" cy="3669632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5094" y="3973803"/>
            <a:ext cx="5081338" cy="3658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9571" y="6273226"/>
            <a:ext cx="4288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Hidden activations of </a:t>
            </a:r>
            <a:r>
              <a:rPr lang="en-US" sz="1600" i="1"/>
              <a:t>a small recurrent </a:t>
            </a:r>
            <a:br>
              <a:rPr lang="en-US" sz="1600" i="1"/>
            </a:br>
            <a:r>
              <a:rPr lang="en-US" sz="1600" i="1"/>
              <a:t>language </a:t>
            </a:r>
            <a:r>
              <a:rPr lang="en-US" sz="1600" i="1" dirty="0"/>
              <a:t>model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Trainable Decoding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220200" cy="4351338"/>
          </a:xfrm>
        </p:spPr>
        <p:txBody>
          <a:bodyPr/>
          <a:lstStyle/>
          <a:p>
            <a:r>
              <a:rPr lang="en-US" dirty="0"/>
              <a:t>A conditional recurrent neural net </a:t>
            </a:r>
            <a:r>
              <a:rPr lang="en-US" i="1" dirty="0"/>
              <a:t>defines </a:t>
            </a:r>
            <a:r>
              <a:rPr lang="en-US" dirty="0"/>
              <a:t>an environment</a:t>
            </a:r>
          </a:p>
          <a:p>
            <a:r>
              <a:rPr lang="en-US" dirty="0"/>
              <a:t>State:</a:t>
            </a:r>
          </a:p>
          <a:p>
            <a:pPr lvl="1"/>
            <a:r>
              <a:rPr lang="en-US" dirty="0"/>
              <a:t>Previous hidden state</a:t>
            </a:r>
          </a:p>
          <a:p>
            <a:pPr lvl="1"/>
            <a:r>
              <a:rPr lang="en-US" dirty="0"/>
              <a:t>Current input</a:t>
            </a:r>
          </a:p>
          <a:p>
            <a:pPr lvl="1"/>
            <a:r>
              <a:rPr lang="en-US" dirty="0"/>
              <a:t>Source context</a:t>
            </a:r>
          </a:p>
          <a:p>
            <a:r>
              <a:rPr lang="en-US" dirty="0"/>
              <a:t>Action: any modification</a:t>
            </a:r>
          </a:p>
          <a:p>
            <a:pPr lvl="1"/>
            <a:r>
              <a:rPr lang="en-US" dirty="0"/>
              <a:t>Next input </a:t>
            </a:r>
          </a:p>
          <a:p>
            <a:pPr lvl="1"/>
            <a:r>
              <a:rPr lang="en-US" dirty="0"/>
              <a:t>Source</a:t>
            </a:r>
          </a:p>
          <a:p>
            <a:r>
              <a:rPr lang="en-US" dirty="0"/>
              <a:t>Reward: arbitrary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60219" y="2875547"/>
            <a:ext cx="7304888" cy="40907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75" y="2791326"/>
            <a:ext cx="698042" cy="343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12" y="3195133"/>
            <a:ext cx="705684" cy="3421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602" y="3576678"/>
            <a:ext cx="707397" cy="3793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3686" y="4468995"/>
            <a:ext cx="330030" cy="3520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6969" y="4957011"/>
            <a:ext cx="190500" cy="215900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6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Trainable Decoding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220200" cy="4351338"/>
          </a:xfrm>
        </p:spPr>
        <p:txBody>
          <a:bodyPr>
            <a:normAutofit/>
          </a:bodyPr>
          <a:lstStyle/>
          <a:p>
            <a:r>
              <a:rPr lang="en-US" dirty="0"/>
              <a:t>A conditional recurrent neural net </a:t>
            </a:r>
            <a:br>
              <a:rPr lang="en-US" dirty="0"/>
            </a:br>
            <a:r>
              <a:rPr lang="en-US" i="1" dirty="0"/>
              <a:t>defines </a:t>
            </a:r>
            <a:r>
              <a:rPr lang="en-US" dirty="0"/>
              <a:t>an environment</a:t>
            </a:r>
          </a:p>
          <a:p>
            <a:r>
              <a:rPr lang="en-US" dirty="0"/>
              <a:t>A decoder is an agent:</a:t>
            </a:r>
          </a:p>
          <a:p>
            <a:pPr lvl="1"/>
            <a:r>
              <a:rPr lang="en-US" sz="2800" dirty="0"/>
              <a:t>Observes the state via</a:t>
            </a:r>
          </a:p>
          <a:p>
            <a:pPr lvl="1"/>
            <a:r>
              <a:rPr lang="en-US" sz="2800" dirty="0"/>
              <a:t>Acts by selecting  </a:t>
            </a:r>
            <a:endParaRPr lang="en-US" dirty="0"/>
          </a:p>
          <a:p>
            <a:r>
              <a:rPr lang="en-US" dirty="0"/>
              <a:t>Limited, because it doesn’t exploit </a:t>
            </a:r>
            <a:br>
              <a:rPr lang="en-US" dirty="0"/>
            </a:br>
            <a:r>
              <a:rPr lang="en-US" dirty="0"/>
              <a:t>rich info captured in</a:t>
            </a:r>
          </a:p>
          <a:p>
            <a:r>
              <a:rPr lang="en-US" i="1" dirty="0"/>
              <a:t>Can we extend it by training a </a:t>
            </a:r>
            <a:br>
              <a:rPr lang="en-US" i="1" dirty="0"/>
            </a:br>
            <a:r>
              <a:rPr lang="en-US" i="1" dirty="0"/>
              <a:t>neural network decoder?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1427" y="1123803"/>
            <a:ext cx="6081554" cy="5329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17" y="3188368"/>
            <a:ext cx="1804376" cy="37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248" y="3653110"/>
            <a:ext cx="347658" cy="370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021" y="4556625"/>
            <a:ext cx="324853" cy="34651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1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/>
          <a:lstStyle/>
          <a:p>
            <a:r>
              <a:rPr lang="en-US" dirty="0"/>
              <a:t>Yes, we can!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Simultaneous Translation</a:t>
            </a:r>
          </a:p>
          <a:p>
            <a:pPr lvl="1"/>
            <a:r>
              <a:rPr lang="en-US" dirty="0" err="1"/>
              <a:t>Jiatao</a:t>
            </a:r>
            <a:r>
              <a:rPr lang="en-US" dirty="0"/>
              <a:t> </a:t>
            </a:r>
            <a:r>
              <a:rPr lang="en-US" dirty="0" err="1"/>
              <a:t>Gu</a:t>
            </a:r>
            <a:r>
              <a:rPr lang="en-US" dirty="0"/>
              <a:t>, Kyunghyun Cho, Victor OK Li. Trainable greedy decoding for neural machine translation. EMNLP 2017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Trainable Greedy Decoding</a:t>
            </a:r>
          </a:p>
          <a:p>
            <a:pPr lvl="1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Jiatao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Graham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Neubig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Kyunghyun Cho, Victor OK Li. Learning to translate in real-time with neural machine translation. EACL 2017.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Yun Chen, Victor Li, Sam Bowman, Kyunghyun Cho. A Stable and Effective Learning Strategy for Trainable Greedy Decoding. (under review)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25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Translation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7674" y="1825625"/>
            <a:ext cx="5382126" cy="4351338"/>
          </a:xfrm>
        </p:spPr>
        <p:txBody>
          <a:bodyPr/>
          <a:lstStyle/>
          <a:p>
            <a:r>
              <a:rPr lang="en-US" dirty="0"/>
              <a:t>Inspired by simultaneous interpretation</a:t>
            </a:r>
          </a:p>
          <a:p>
            <a:endParaRPr lang="en-US" dirty="0"/>
          </a:p>
          <a:p>
            <a:r>
              <a:rPr lang="en-US" dirty="0"/>
              <a:t>Source words arrive one at a time</a:t>
            </a:r>
          </a:p>
          <a:p>
            <a:r>
              <a:rPr lang="en-US" dirty="0"/>
              <a:t>Translation starts before the complete sentence arrives</a:t>
            </a:r>
          </a:p>
          <a:p>
            <a:endParaRPr lang="en-US" dirty="0"/>
          </a:p>
          <a:p>
            <a:r>
              <a:rPr lang="en-US" dirty="0"/>
              <a:t>Objective: quality ↑ delay ↓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526925"/>
            <a:ext cx="5925740" cy="4233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2928" y="5827782"/>
            <a:ext cx="60518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Interpreters at the Nuremberg Trial (1945-1946)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www.pri.org</a:t>
            </a:r>
            <a:r>
              <a:rPr lang="en-US" sz="1600" dirty="0"/>
              <a:t>/stories/2014-09-29/how-do-all-those-leaders-un-communicate-all-those-languages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16179" y="2454442"/>
            <a:ext cx="2979821" cy="5414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1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Translation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Decoding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Start with a well-trained NMT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A simultaneous decoder intercepts and interprets the incoming 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The simultaneous decoder forces the </a:t>
            </a:r>
            <a:r>
              <a:rPr lang="en-US" sz="2400" dirty="0" err="1">
                <a:solidFill>
                  <a:srgbClr val="002060"/>
                </a:solidFill>
              </a:rPr>
              <a:t>pretrained</a:t>
            </a:r>
            <a:r>
              <a:rPr lang="en-US" sz="2400" dirty="0">
                <a:solidFill>
                  <a:srgbClr val="002060"/>
                </a:solidFill>
              </a:rPr>
              <a:t> model to either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output a target symbol, 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wait for the next source symbol</a:t>
            </a:r>
          </a:p>
          <a:p>
            <a:pPr marL="0" indent="0">
              <a:buNone/>
            </a:pPr>
            <a:r>
              <a:rPr lang="en-US" sz="2400" b="1" dirty="0"/>
              <a:t>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Trade-off between delay and quality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Policy gradient (REINFORCE)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807" y="1305585"/>
            <a:ext cx="5888194" cy="49603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5054" y="6488668"/>
            <a:ext cx="38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Gu</a:t>
            </a:r>
            <a:r>
              <a:rPr lang="en-US" dirty="0"/>
              <a:t>, </a:t>
            </a:r>
            <a:r>
              <a:rPr lang="en-US" dirty="0" err="1"/>
              <a:t>Neubig</a:t>
            </a:r>
            <a:r>
              <a:rPr lang="en-US" dirty="0"/>
              <a:t>, Cho &amp; Li, EACL 2017]</a:t>
            </a:r>
          </a:p>
        </p:txBody>
      </p:sp>
    </p:spTree>
    <p:extLst>
      <p:ext uri="{BB962C8B-B14F-4D97-AF65-F5344CB8AC3E}">
        <p14:creationId xmlns:p14="http://schemas.microsoft.com/office/powerpoint/2010/main" val="186503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2CFA-50E2-4043-B31E-A20227D6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</a:t>
            </a:r>
            <a:br>
              <a:rPr lang="en-US" dirty="0"/>
            </a:br>
            <a:r>
              <a:rPr lang="en-US" dirty="0"/>
              <a:t>from a recurrent language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B34F4-25E5-C74C-AF9D-E629CC40F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FDF00-539F-144E-A749-5735713A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81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Translation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879A3-78BB-9344-8CCB-42968FC6B7D8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33861"/>
            <a:ext cx="12192000" cy="37891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054" y="6488668"/>
            <a:ext cx="38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Gu</a:t>
            </a:r>
            <a:r>
              <a:rPr lang="en-US" dirty="0"/>
              <a:t>, </a:t>
            </a:r>
            <a:r>
              <a:rPr lang="en-US" dirty="0" err="1"/>
              <a:t>Neubig</a:t>
            </a:r>
            <a:r>
              <a:rPr lang="en-US" dirty="0"/>
              <a:t>, Cho &amp; Li, EACL 2017]</a:t>
            </a:r>
          </a:p>
        </p:txBody>
      </p:sp>
    </p:spTree>
    <p:extLst>
      <p:ext uri="{BB962C8B-B14F-4D97-AF65-F5344CB8AC3E}">
        <p14:creationId xmlns:p14="http://schemas.microsoft.com/office/powerpoint/2010/main" val="24171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Translation (4)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62" y="1825625"/>
            <a:ext cx="4548876" cy="435133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47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⭑consecutive translation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⭑</a:t>
            </a:r>
            <a:r>
              <a:rPr lang="en-US" dirty="0"/>
              <a:t>word-by-word translation</a:t>
            </a:r>
          </a:p>
          <a:p>
            <a:pPr marL="0" indent="0">
              <a:buNone/>
            </a:pPr>
            <a:r>
              <a:rPr lang="en-US" sz="1800" dirty="0"/>
              <a:t>✚𝗫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simultaneous translation without using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2000" dirty="0"/>
              <a:t>◾️</a:t>
            </a:r>
            <a:r>
              <a:rPr lang="en-US" sz="1800" dirty="0"/>
              <a:t>▲</a:t>
            </a:r>
            <a:r>
              <a:rPr lang="en-US" dirty="0">
                <a:solidFill>
                  <a:srgbClr val="7030A0"/>
                </a:solidFill>
              </a:rPr>
              <a:t>simultaneous translation (trainable decoding)</a:t>
            </a:r>
          </a:p>
          <a:p>
            <a:endParaRPr lang="en-US" dirty="0"/>
          </a:p>
          <a:p>
            <a:r>
              <a:rPr lang="en-US" i="1" dirty="0"/>
              <a:t>Better simultaneous translation by exploiting the rich info captured by the hidden state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189747" y="2165685"/>
            <a:ext cx="733927" cy="7218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742557">
            <a:off x="2058687" y="2181670"/>
            <a:ext cx="116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Desired</a:t>
            </a:r>
          </a:p>
        </p:txBody>
      </p:sp>
      <p:sp>
        <p:nvSpPr>
          <p:cNvPr id="13" name="Oval 12"/>
          <p:cNvSpPr/>
          <p:nvPr/>
        </p:nvSpPr>
        <p:spPr>
          <a:xfrm rot="19288110">
            <a:off x="1582137" y="3010560"/>
            <a:ext cx="2683072" cy="1292345"/>
          </a:xfrm>
          <a:prstGeom prst="ellipse">
            <a:avLst/>
          </a:prstGeom>
          <a:solidFill>
            <a:srgbClr val="7030A0">
              <a:alpha val="3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682" y="3297390"/>
            <a:ext cx="336883" cy="35934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 rot="19288110">
            <a:off x="2530344" y="3630173"/>
            <a:ext cx="3054264" cy="1543505"/>
          </a:xfrm>
          <a:prstGeom prst="ellipse">
            <a:avLst/>
          </a:prstGeom>
          <a:solidFill>
            <a:schemeClr val="accent5">
              <a:alpha val="3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5054" y="6488668"/>
            <a:ext cx="38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Gu</a:t>
            </a:r>
            <a:r>
              <a:rPr lang="en-US" dirty="0"/>
              <a:t>, </a:t>
            </a:r>
            <a:r>
              <a:rPr lang="en-US" dirty="0" err="1"/>
              <a:t>Neubig</a:t>
            </a:r>
            <a:r>
              <a:rPr lang="en-US" dirty="0"/>
              <a:t>, Cho &amp; Li, EACL 2017]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040" y="6244022"/>
            <a:ext cx="517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[Cho &amp; </a:t>
            </a:r>
            <a:r>
              <a:rPr lang="en-US" dirty="0" err="1"/>
              <a:t>Esipova</a:t>
            </a:r>
            <a:r>
              <a:rPr lang="en-US" dirty="0"/>
              <a:t>, 2016 horribly rejected from EMNLP]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CDC1E-FAE5-3043-A0B8-E8E064E6C7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5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Decoding (0) – Exhaustive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Simple and exact decoding algorithm</a:t>
            </a:r>
          </a:p>
          <a:p>
            <a:r>
              <a:rPr lang="en-US"/>
              <a:t>Score each and every possible translation</a:t>
            </a:r>
          </a:p>
          <a:p>
            <a:r>
              <a:rPr lang="en-US"/>
              <a:t>Pick the best one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00" y="3458974"/>
            <a:ext cx="4835401" cy="32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1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Decoding (1) – Ancestral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Efficient, unbiased sampling</a:t>
            </a:r>
          </a:p>
          <a:p>
            <a:r>
              <a:rPr lang="en-US"/>
              <a:t>One symbol at a time from </a:t>
            </a:r>
          </a:p>
          <a:p>
            <a:r>
              <a:rPr lang="en-US"/>
              <a:t>Until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31" y="2417446"/>
            <a:ext cx="3315360" cy="3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49" y="2912705"/>
            <a:ext cx="1425782" cy="34479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103051" y="5010290"/>
            <a:ext cx="676893" cy="653143"/>
          </a:xfrm>
          <a:prstGeom prst="ellipse">
            <a:avLst/>
          </a:prstGeom>
          <a:noFill/>
          <a:ln w="22225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573612" y="4992476"/>
            <a:ext cx="676893" cy="653143"/>
          </a:xfrm>
          <a:prstGeom prst="ellipse">
            <a:avLst/>
          </a:prstGeom>
          <a:noFill/>
          <a:ln w="22225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9044173" y="4992475"/>
            <a:ext cx="676893" cy="653143"/>
          </a:xfrm>
          <a:prstGeom prst="ellipse">
            <a:avLst/>
          </a:prstGeom>
          <a:noFill/>
          <a:ln w="22225" cap="flat" cmpd="sng" algn="ctr">
            <a:solidFill>
              <a:srgbClr val="0432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632490" y="5010289"/>
            <a:ext cx="676893" cy="653143"/>
          </a:xfrm>
          <a:prstGeom prst="ellipse">
            <a:avLst/>
          </a:prstGeom>
          <a:noFill/>
          <a:ln w="222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5309382" y="5336861"/>
            <a:ext cx="793668" cy="1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6790993" y="5336860"/>
            <a:ext cx="793668" cy="1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8263465" y="5319044"/>
            <a:ext cx="793668" cy="1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9721066" y="5316071"/>
            <a:ext cx="486889" cy="2973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10203500" y="50796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b="1" dirty="0"/>
              <a:t>…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4558856" y="2996244"/>
            <a:ext cx="750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03050" y="2995892"/>
            <a:ext cx="58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cat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84662" y="299589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sat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970936" y="4548400"/>
            <a:ext cx="56726" cy="461889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V="1">
            <a:off x="6441497" y="4548399"/>
            <a:ext cx="23926" cy="46189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7912059" y="4560815"/>
            <a:ext cx="32249" cy="43166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355861" y="4548400"/>
            <a:ext cx="26759" cy="444075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785" y="5214511"/>
            <a:ext cx="368300" cy="292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747" y="5197160"/>
            <a:ext cx="355600" cy="279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535" y="5196398"/>
            <a:ext cx="368300" cy="279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949" y="5156931"/>
            <a:ext cx="368300" cy="2921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781" y="5820183"/>
            <a:ext cx="1409700" cy="406400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3425388" y="5699059"/>
            <a:ext cx="500094" cy="644345"/>
          </a:xfrm>
          <a:prstGeom prst="round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11" idx="3"/>
          </p:cNvCxnSpPr>
          <p:nvPr/>
        </p:nvCxnSpPr>
        <p:spPr bwMode="auto">
          <a:xfrm flipV="1">
            <a:off x="3925482" y="5567781"/>
            <a:ext cx="806136" cy="453451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EA00EE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endCxn id="8" idx="3"/>
          </p:cNvCxnSpPr>
          <p:nvPr/>
        </p:nvCxnSpPr>
        <p:spPr bwMode="auto">
          <a:xfrm flipV="1">
            <a:off x="3925483" y="5567781"/>
            <a:ext cx="2276697" cy="45345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EA00EE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>
            <a:endCxn id="9" idx="3"/>
          </p:cNvCxnSpPr>
          <p:nvPr/>
        </p:nvCxnSpPr>
        <p:spPr bwMode="auto">
          <a:xfrm flipV="1">
            <a:off x="3925482" y="5549968"/>
            <a:ext cx="3747258" cy="471265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EA00EE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>
            <a:stCxn id="36" idx="3"/>
            <a:endCxn id="10" idx="3"/>
          </p:cNvCxnSpPr>
          <p:nvPr/>
        </p:nvCxnSpPr>
        <p:spPr bwMode="auto">
          <a:xfrm flipV="1">
            <a:off x="3925483" y="5549967"/>
            <a:ext cx="5217819" cy="471265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8575" cap="flat" cmpd="sng" algn="ctr">
            <a:solidFill>
              <a:srgbClr val="EA00EE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1618" y="4208788"/>
            <a:ext cx="541554" cy="27077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1260" y="4208788"/>
            <a:ext cx="922106" cy="27077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0465" y="4208788"/>
            <a:ext cx="1378926" cy="286631"/>
          </a:xfrm>
          <a:prstGeom prst="rect">
            <a:avLst/>
          </a:prstGeom>
        </p:spPr>
      </p:pic>
      <p:cxnSp>
        <p:nvCxnSpPr>
          <p:cNvPr id="53" name="Straight Arrow Connector 52"/>
          <p:cNvCxnSpPr>
            <a:stCxn id="49" idx="0"/>
            <a:endCxn id="17" idx="2"/>
          </p:cNvCxnSpPr>
          <p:nvPr/>
        </p:nvCxnSpPr>
        <p:spPr bwMode="auto">
          <a:xfrm flipH="1" flipV="1">
            <a:off x="4934119" y="3519465"/>
            <a:ext cx="68276" cy="689323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190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50" idx="0"/>
            <a:endCxn id="18" idx="2"/>
          </p:cNvCxnSpPr>
          <p:nvPr/>
        </p:nvCxnSpPr>
        <p:spPr bwMode="auto">
          <a:xfrm flipH="1" flipV="1">
            <a:off x="6394957" y="3519113"/>
            <a:ext cx="127356" cy="689675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190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7" name="Straight Arrow Connector 56"/>
          <p:cNvCxnSpPr>
            <a:stCxn id="51" idx="0"/>
            <a:endCxn id="19" idx="2"/>
          </p:cNvCxnSpPr>
          <p:nvPr/>
        </p:nvCxnSpPr>
        <p:spPr bwMode="auto">
          <a:xfrm flipH="1" flipV="1">
            <a:off x="7867752" y="3519113"/>
            <a:ext cx="282176" cy="689675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1905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17" idx="2"/>
            <a:endCxn id="8" idx="1"/>
          </p:cNvCxnSpPr>
          <p:nvPr/>
        </p:nvCxnSpPr>
        <p:spPr bwMode="auto">
          <a:xfrm>
            <a:off x="4934119" y="3519464"/>
            <a:ext cx="1268060" cy="1586476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18" idx="2"/>
            <a:endCxn id="9" idx="1"/>
          </p:cNvCxnSpPr>
          <p:nvPr/>
        </p:nvCxnSpPr>
        <p:spPr bwMode="auto">
          <a:xfrm>
            <a:off x="6394958" y="3519112"/>
            <a:ext cx="1277783" cy="1569014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19" idx="2"/>
            <a:endCxn id="10" idx="1"/>
          </p:cNvCxnSpPr>
          <p:nvPr/>
        </p:nvCxnSpPr>
        <p:spPr bwMode="auto">
          <a:xfrm>
            <a:off x="7867753" y="3519113"/>
            <a:ext cx="1275549" cy="1569013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22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1010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Decoding (1) – Ancestral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725"/>
            <a:ext cx="10515600" cy="4351338"/>
          </a:xfrm>
        </p:spPr>
        <p:txBody>
          <a:bodyPr/>
          <a:lstStyle/>
          <a:p>
            <a:r>
              <a:rPr lang="en-US"/>
              <a:t>Efficient, unbiased sampling</a:t>
            </a:r>
          </a:p>
          <a:p>
            <a:r>
              <a:rPr lang="en-US"/>
              <a:t>One symbol at a time from </a:t>
            </a:r>
          </a:p>
          <a:p>
            <a:r>
              <a:rPr lang="en-US"/>
              <a:t>Until </a:t>
            </a:r>
          </a:p>
          <a:p>
            <a:r>
              <a:rPr lang="en-US"/>
              <a:t>Repeat this procedure for        times:</a:t>
            </a:r>
          </a:p>
          <a:p>
            <a:r>
              <a:rPr lang="en-US"/>
              <a:t>Choose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076" y="2156332"/>
            <a:ext cx="3315360" cy="347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910" y="2681932"/>
            <a:ext cx="1425782" cy="344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34" y="3259372"/>
            <a:ext cx="288884" cy="2329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086" y="3146357"/>
            <a:ext cx="1590303" cy="4603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895" y="3622948"/>
            <a:ext cx="2546739" cy="5109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345" y="3957544"/>
            <a:ext cx="5716717" cy="2439845"/>
          </a:xfrm>
          <a:prstGeom prst="rect">
            <a:avLst/>
          </a:prstGeom>
        </p:spPr>
      </p:pic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838200" y="4151797"/>
            <a:ext cx="8534400" cy="2484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sz="2800" kern="0" dirty="0">
                <a:latin typeface="Garamond" panose="02020404030301010803" pitchFamily="18" charset="0"/>
              </a:rPr>
              <a:t>Pros: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kern="0" dirty="0">
                <a:latin typeface="Garamond" panose="02020404030301010803" pitchFamily="18" charset="0"/>
              </a:rPr>
              <a:t>Unbiased </a:t>
            </a:r>
            <a:r>
              <a:rPr lang="en-US" kern="0" dirty="0">
                <a:latin typeface="Garamond" panose="02020404030301010803" pitchFamily="18" charset="0"/>
              </a:rPr>
              <a:t>(asymptotically exact)</a:t>
            </a:r>
            <a:endParaRPr lang="en-US" sz="2800" kern="0" dirty="0">
              <a:latin typeface="Garamond" panose="02020404030301010803" pitchFamily="18" charset="0"/>
            </a:endParaRPr>
          </a:p>
          <a:p>
            <a:r>
              <a:rPr lang="en-US" sz="2800" kern="0" dirty="0">
                <a:latin typeface="Garamond" panose="02020404030301010803" pitchFamily="18" charset="0"/>
              </a:rPr>
              <a:t>Cons: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kern="0" dirty="0">
                <a:latin typeface="Garamond" panose="02020404030301010803" pitchFamily="18" charset="0"/>
              </a:rPr>
              <a:t>High variance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kern="0" dirty="0">
                <a:latin typeface="Garamond" panose="02020404030301010803" pitchFamily="18" charset="0"/>
              </a:rPr>
              <a:t>Pretty inefficient</a:t>
            </a:r>
          </a:p>
        </p:txBody>
      </p:sp>
    </p:spTree>
    <p:extLst>
      <p:ext uri="{BB962C8B-B14F-4D97-AF65-F5344CB8AC3E}">
        <p14:creationId xmlns:p14="http://schemas.microsoft.com/office/powerpoint/2010/main" val="327639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Decoding (2) – 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Efficient, but heavily suboptimal search</a:t>
            </a:r>
          </a:p>
          <a:p>
            <a:r>
              <a:rPr lang="en-US" dirty="0"/>
              <a:t>Pick the most likely symbol each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Until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152" y="3429726"/>
            <a:ext cx="1425782" cy="34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02" y="1132176"/>
            <a:ext cx="3334996" cy="5406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515" y="2849518"/>
            <a:ext cx="4460838" cy="51274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838200" y="3930402"/>
            <a:ext cx="8534400" cy="24849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sz="2800" kern="0" dirty="0">
                <a:latin typeface="Garamond" panose="02020404030301010803" pitchFamily="18" charset="0"/>
              </a:rPr>
              <a:t>Pros: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kern="0" dirty="0">
                <a:latin typeface="Garamond" panose="02020404030301010803" pitchFamily="18" charset="0"/>
              </a:rPr>
              <a:t>Super-efficient: both computation and memory</a:t>
            </a:r>
          </a:p>
          <a:p>
            <a:r>
              <a:rPr lang="en-US" sz="2800" kern="0" dirty="0">
                <a:latin typeface="Garamond" panose="02020404030301010803" pitchFamily="18" charset="0"/>
              </a:rPr>
              <a:t>Cons: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kern="0" dirty="0">
                <a:latin typeface="Garamond" panose="02020404030301010803" pitchFamily="18" charset="0"/>
              </a:rPr>
              <a:t>Heavily suboptimal</a:t>
            </a:r>
          </a:p>
        </p:txBody>
      </p:sp>
    </p:spTree>
    <p:extLst>
      <p:ext uri="{BB962C8B-B14F-4D97-AF65-F5344CB8AC3E}">
        <p14:creationId xmlns:p14="http://schemas.microsoft.com/office/powerpoint/2010/main" val="31930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(3) – Beam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6325"/>
            <a:ext cx="10515600" cy="4351338"/>
          </a:xfrm>
        </p:spPr>
        <p:txBody>
          <a:bodyPr/>
          <a:lstStyle/>
          <a:p>
            <a:r>
              <a:rPr lang="en-US" dirty="0"/>
              <a:t>Pretty, but not quite efficient</a:t>
            </a:r>
          </a:p>
          <a:p>
            <a:r>
              <a:rPr lang="en-US" dirty="0"/>
              <a:t>Maintain K hypotheses at a time</a:t>
            </a:r>
          </a:p>
          <a:p>
            <a:endParaRPr lang="en-US" dirty="0"/>
          </a:p>
          <a:p>
            <a:r>
              <a:rPr lang="en-US" dirty="0"/>
              <a:t>Expand each hypothesis</a:t>
            </a:r>
          </a:p>
          <a:p>
            <a:endParaRPr lang="en-US" dirty="0"/>
          </a:p>
          <a:p>
            <a:r>
              <a:rPr lang="en-US" dirty="0"/>
              <a:t>Pick top-K hypotheses from the union                      where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53" y="3336929"/>
            <a:ext cx="7691099" cy="5059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53" y="4445588"/>
            <a:ext cx="8140044" cy="4058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53" y="4903344"/>
            <a:ext cx="1661357" cy="4412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793" y="5466595"/>
            <a:ext cx="7391589" cy="761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27" y="6139"/>
            <a:ext cx="4361873" cy="33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0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(3) – Beam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Asymptotically exact, as</a:t>
            </a:r>
          </a:p>
          <a:p>
            <a:r>
              <a:rPr lang="en-US" dirty="0"/>
              <a:t>Not necessarily monotonic improvement </a:t>
            </a:r>
            <a:r>
              <a:rPr lang="en-US" dirty="0" err="1"/>
              <a:t>w.r.t</a:t>
            </a:r>
            <a:r>
              <a:rPr lang="en-US" dirty="0"/>
              <a:t>.  </a:t>
            </a:r>
          </a:p>
          <a:p>
            <a:r>
              <a:rPr lang="en-US" dirty="0"/>
              <a:t>K is selected to maximize the translation quality on a </a:t>
            </a:r>
            <a:r>
              <a:rPr lang="en-US" b="1" dirty="0"/>
              <a:t>validation</a:t>
            </a:r>
            <a:r>
              <a:rPr lang="en-US" dirty="0"/>
              <a:t> set.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97" y="3352377"/>
            <a:ext cx="4361873" cy="3369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18" y="1943687"/>
            <a:ext cx="1101796" cy="234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70" y="2466463"/>
            <a:ext cx="291163" cy="2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6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6936-F214-D344-81A5-F50AD9AF7406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28800" y="2783846"/>
            <a:ext cx="8534400" cy="2222501"/>
            <a:chOff x="666749" y="2016990"/>
            <a:chExt cx="6794755" cy="17328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749" y="2016990"/>
              <a:ext cx="6794755" cy="69058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77" y="2975006"/>
              <a:ext cx="6716707" cy="2665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952" y="2707574"/>
              <a:ext cx="6726552" cy="2665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6547" y="3228988"/>
              <a:ext cx="4418381" cy="26616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1140" y="3471953"/>
              <a:ext cx="4409237" cy="26671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3994" y="3487215"/>
              <a:ext cx="1680633" cy="26259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6562" y="3258231"/>
              <a:ext cx="1680627" cy="26259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0329" y="2707575"/>
              <a:ext cx="399804" cy="26653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09473" y="2189184"/>
              <a:ext cx="587930" cy="40546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4" name="Rectangle 23"/>
          <p:cNvSpPr/>
          <p:nvPr/>
        </p:nvSpPr>
        <p:spPr>
          <a:xfrm>
            <a:off x="8985504" y="6291590"/>
            <a:ext cx="1382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30000" dirty="0">
                <a:solidFill>
                  <a:srgbClr val="000000"/>
                </a:solidFill>
                <a:latin typeface="Helvetica" charset="0"/>
              </a:rPr>
              <a:t>Cho (2016)</a:t>
            </a:r>
            <a:endParaRPr lang="en-US" sz="2800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828800" y="2065804"/>
            <a:ext cx="8534400" cy="637064"/>
          </a:xfrm>
        </p:spPr>
        <p:txBody>
          <a:bodyPr/>
          <a:lstStyle/>
          <a:p>
            <a:r>
              <a:rPr lang="en-US" dirty="0"/>
              <a:t>English to Czech Translation: 12m training </a:t>
            </a:r>
            <a:r>
              <a:rPr lang="en-US"/>
              <a:t>sentence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9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4006</TotalTime>
  <Words>889</Words>
  <Application>Microsoft Macintosh PowerPoint</Application>
  <PresentationFormat>Widescreen</PresentationFormat>
  <Paragraphs>168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Source Sans Pro</vt:lpstr>
      <vt:lpstr>Arial</vt:lpstr>
      <vt:lpstr>Calibri</vt:lpstr>
      <vt:lpstr>Garamond</vt:lpstr>
      <vt:lpstr>Helvetica</vt:lpstr>
      <vt:lpstr>Lucida Sans</vt:lpstr>
      <vt:lpstr>Mangal</vt:lpstr>
      <vt:lpstr>Times</vt:lpstr>
      <vt:lpstr>Office Theme</vt:lpstr>
      <vt:lpstr>Real-Time Translation Learning to Decode</vt:lpstr>
      <vt:lpstr>Decoding  from a recurrent language model</vt:lpstr>
      <vt:lpstr>Decoding (0) – Exhaustive Search</vt:lpstr>
      <vt:lpstr>Decoding (1) – Ancestral Sampling</vt:lpstr>
      <vt:lpstr>Decoding (1) – Ancestral Sampling</vt:lpstr>
      <vt:lpstr>Decoding (2) – Greedy Search</vt:lpstr>
      <vt:lpstr>Decoding (3) – Beam Search</vt:lpstr>
      <vt:lpstr>Decoding (3) – Beam Search</vt:lpstr>
      <vt:lpstr>Decoding</vt:lpstr>
      <vt:lpstr>Inference is difficult and expensive (1)</vt:lpstr>
      <vt:lpstr>Inference is difficult and expensive (2)</vt:lpstr>
      <vt:lpstr>Learning to decode</vt:lpstr>
      <vt:lpstr>Neural network = Forgetting machine</vt:lpstr>
      <vt:lpstr>Exploiting the hidden activation</vt:lpstr>
      <vt:lpstr>Trainable Decoding (1)</vt:lpstr>
      <vt:lpstr>Trainable Decoding (2)</vt:lpstr>
      <vt:lpstr>Yes, we can!</vt:lpstr>
      <vt:lpstr>Simultaneous Translation (1)</vt:lpstr>
      <vt:lpstr>Simultaneous Translation (2)</vt:lpstr>
      <vt:lpstr>Simultaneous Translation (3)</vt:lpstr>
      <vt:lpstr>Simultaneous Translation (4)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Kyunghyun Cho</dc:creator>
  <cp:lastModifiedBy>Kyunghyun Cho</cp:lastModifiedBy>
  <cp:revision>221</cp:revision>
  <dcterms:created xsi:type="dcterms:W3CDTF">2018-06-07T16:46:25Z</dcterms:created>
  <dcterms:modified xsi:type="dcterms:W3CDTF">2018-07-04T21:30:23Z</dcterms:modified>
</cp:coreProperties>
</file>